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5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9" autoAdjust="0"/>
    <p:restoredTop sz="94660"/>
  </p:normalViewPr>
  <p:slideViewPr>
    <p:cSldViewPr snapToGrid="0">
      <p:cViewPr varScale="1">
        <p:scale>
          <a:sx n="86" d="100"/>
          <a:sy n="86" d="100"/>
        </p:scale>
        <p:origin x="76" y="6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0D522-7A03-4794-94FC-F1DC9DD635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44E363E-A950-4635-8883-102D788E41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473850E-8050-4593-ABB8-425FE4EB8806}"/>
              </a:ext>
            </a:extLst>
          </p:cNvPr>
          <p:cNvSpPr>
            <a:spLocks noGrp="1"/>
          </p:cNvSpPr>
          <p:nvPr>
            <p:ph type="dt" sz="half" idx="10"/>
          </p:nvPr>
        </p:nvSpPr>
        <p:spPr/>
        <p:txBody>
          <a:bodyPr/>
          <a:lstStyle/>
          <a:p>
            <a:fld id="{DF156878-D831-4727-A709-017CD59CF838}" type="datetimeFigureOut">
              <a:rPr lang="en-GB" smtClean="0"/>
              <a:t>11/03/2019</a:t>
            </a:fld>
            <a:endParaRPr lang="en-GB"/>
          </a:p>
        </p:txBody>
      </p:sp>
      <p:sp>
        <p:nvSpPr>
          <p:cNvPr id="5" name="Footer Placeholder 4">
            <a:extLst>
              <a:ext uri="{FF2B5EF4-FFF2-40B4-BE49-F238E27FC236}">
                <a16:creationId xmlns:a16="http://schemas.microsoft.com/office/drawing/2014/main" id="{E838E42C-ACD8-4D3F-AAC7-7446D20B3E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3A3BC1-65C4-4B1B-901B-0FA5D9AB36C8}"/>
              </a:ext>
            </a:extLst>
          </p:cNvPr>
          <p:cNvSpPr>
            <a:spLocks noGrp="1"/>
          </p:cNvSpPr>
          <p:nvPr>
            <p:ph type="sldNum" sz="quarter" idx="12"/>
          </p:nvPr>
        </p:nvSpPr>
        <p:spPr/>
        <p:txBody>
          <a:bodyPr/>
          <a:lstStyle/>
          <a:p>
            <a:fld id="{344CB7B2-5FC4-4C9F-A943-0580733B8027}" type="slidenum">
              <a:rPr lang="en-GB" smtClean="0"/>
              <a:t>‹#›</a:t>
            </a:fld>
            <a:endParaRPr lang="en-GB"/>
          </a:p>
        </p:txBody>
      </p:sp>
    </p:spTree>
    <p:extLst>
      <p:ext uri="{BB962C8B-B14F-4D97-AF65-F5344CB8AC3E}">
        <p14:creationId xmlns:p14="http://schemas.microsoft.com/office/powerpoint/2010/main" val="2668929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C8B95-C876-4B4B-B830-639D012F68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3D643F-5D79-4DC3-A92B-C242A129F5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41BD16-BCAD-4DEF-B715-B598E6EBD023}"/>
              </a:ext>
            </a:extLst>
          </p:cNvPr>
          <p:cNvSpPr>
            <a:spLocks noGrp="1"/>
          </p:cNvSpPr>
          <p:nvPr>
            <p:ph type="dt" sz="half" idx="10"/>
          </p:nvPr>
        </p:nvSpPr>
        <p:spPr/>
        <p:txBody>
          <a:bodyPr/>
          <a:lstStyle/>
          <a:p>
            <a:fld id="{DF156878-D831-4727-A709-017CD59CF838}" type="datetimeFigureOut">
              <a:rPr lang="en-GB" smtClean="0"/>
              <a:t>11/03/2019</a:t>
            </a:fld>
            <a:endParaRPr lang="en-GB"/>
          </a:p>
        </p:txBody>
      </p:sp>
      <p:sp>
        <p:nvSpPr>
          <p:cNvPr id="5" name="Footer Placeholder 4">
            <a:extLst>
              <a:ext uri="{FF2B5EF4-FFF2-40B4-BE49-F238E27FC236}">
                <a16:creationId xmlns:a16="http://schemas.microsoft.com/office/drawing/2014/main" id="{139FA741-6CA4-44FF-AD2E-F1011FCB74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2E619D-058A-4763-9A7C-9A1B0DD318CF}"/>
              </a:ext>
            </a:extLst>
          </p:cNvPr>
          <p:cNvSpPr>
            <a:spLocks noGrp="1"/>
          </p:cNvSpPr>
          <p:nvPr>
            <p:ph type="sldNum" sz="quarter" idx="12"/>
          </p:nvPr>
        </p:nvSpPr>
        <p:spPr/>
        <p:txBody>
          <a:bodyPr/>
          <a:lstStyle/>
          <a:p>
            <a:fld id="{344CB7B2-5FC4-4C9F-A943-0580733B8027}" type="slidenum">
              <a:rPr lang="en-GB" smtClean="0"/>
              <a:t>‹#›</a:t>
            </a:fld>
            <a:endParaRPr lang="en-GB"/>
          </a:p>
        </p:txBody>
      </p:sp>
    </p:spTree>
    <p:extLst>
      <p:ext uri="{BB962C8B-B14F-4D97-AF65-F5344CB8AC3E}">
        <p14:creationId xmlns:p14="http://schemas.microsoft.com/office/powerpoint/2010/main" val="39878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83824A-814C-4E50-B572-D438A1B9A2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68EA49-1710-4C50-80B5-5B83F653B52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E61444-8D3B-4482-9D0E-BA0DD69CC1E5}"/>
              </a:ext>
            </a:extLst>
          </p:cNvPr>
          <p:cNvSpPr>
            <a:spLocks noGrp="1"/>
          </p:cNvSpPr>
          <p:nvPr>
            <p:ph type="dt" sz="half" idx="10"/>
          </p:nvPr>
        </p:nvSpPr>
        <p:spPr/>
        <p:txBody>
          <a:bodyPr/>
          <a:lstStyle/>
          <a:p>
            <a:fld id="{DF156878-D831-4727-A709-017CD59CF838}" type="datetimeFigureOut">
              <a:rPr lang="en-GB" smtClean="0"/>
              <a:t>11/03/2019</a:t>
            </a:fld>
            <a:endParaRPr lang="en-GB"/>
          </a:p>
        </p:txBody>
      </p:sp>
      <p:sp>
        <p:nvSpPr>
          <p:cNvPr id="5" name="Footer Placeholder 4">
            <a:extLst>
              <a:ext uri="{FF2B5EF4-FFF2-40B4-BE49-F238E27FC236}">
                <a16:creationId xmlns:a16="http://schemas.microsoft.com/office/drawing/2014/main" id="{CC6E76A1-BC46-46E4-881B-11DF7F2851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1CDF2C-07DC-4BF2-8E6F-95541024089E}"/>
              </a:ext>
            </a:extLst>
          </p:cNvPr>
          <p:cNvSpPr>
            <a:spLocks noGrp="1"/>
          </p:cNvSpPr>
          <p:nvPr>
            <p:ph type="sldNum" sz="quarter" idx="12"/>
          </p:nvPr>
        </p:nvSpPr>
        <p:spPr/>
        <p:txBody>
          <a:bodyPr/>
          <a:lstStyle/>
          <a:p>
            <a:fld id="{344CB7B2-5FC4-4C9F-A943-0580733B8027}" type="slidenum">
              <a:rPr lang="en-GB" smtClean="0"/>
              <a:t>‹#›</a:t>
            </a:fld>
            <a:endParaRPr lang="en-GB"/>
          </a:p>
        </p:txBody>
      </p:sp>
    </p:spTree>
    <p:extLst>
      <p:ext uri="{BB962C8B-B14F-4D97-AF65-F5344CB8AC3E}">
        <p14:creationId xmlns:p14="http://schemas.microsoft.com/office/powerpoint/2010/main" val="3043417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CBF91-FFB1-4E9C-B9C2-88ED118754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1E9C4A-8481-49DA-87B8-2CC3EB9E31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A25553-05B3-4AB4-AC64-79F9017965F7}"/>
              </a:ext>
            </a:extLst>
          </p:cNvPr>
          <p:cNvSpPr>
            <a:spLocks noGrp="1"/>
          </p:cNvSpPr>
          <p:nvPr>
            <p:ph type="dt" sz="half" idx="10"/>
          </p:nvPr>
        </p:nvSpPr>
        <p:spPr/>
        <p:txBody>
          <a:bodyPr/>
          <a:lstStyle/>
          <a:p>
            <a:fld id="{DF156878-D831-4727-A709-017CD59CF838}" type="datetimeFigureOut">
              <a:rPr lang="en-GB" smtClean="0"/>
              <a:t>11/03/2019</a:t>
            </a:fld>
            <a:endParaRPr lang="en-GB"/>
          </a:p>
        </p:txBody>
      </p:sp>
      <p:sp>
        <p:nvSpPr>
          <p:cNvPr id="5" name="Footer Placeholder 4">
            <a:extLst>
              <a:ext uri="{FF2B5EF4-FFF2-40B4-BE49-F238E27FC236}">
                <a16:creationId xmlns:a16="http://schemas.microsoft.com/office/drawing/2014/main" id="{94279213-57C2-4C11-AEBA-04511177AD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9029BC-BC34-4C89-AFAC-15F72504459A}"/>
              </a:ext>
            </a:extLst>
          </p:cNvPr>
          <p:cNvSpPr>
            <a:spLocks noGrp="1"/>
          </p:cNvSpPr>
          <p:nvPr>
            <p:ph type="sldNum" sz="quarter" idx="12"/>
          </p:nvPr>
        </p:nvSpPr>
        <p:spPr/>
        <p:txBody>
          <a:bodyPr/>
          <a:lstStyle/>
          <a:p>
            <a:fld id="{344CB7B2-5FC4-4C9F-A943-0580733B8027}" type="slidenum">
              <a:rPr lang="en-GB" smtClean="0"/>
              <a:t>‹#›</a:t>
            </a:fld>
            <a:endParaRPr lang="en-GB"/>
          </a:p>
        </p:txBody>
      </p:sp>
    </p:spTree>
    <p:extLst>
      <p:ext uri="{BB962C8B-B14F-4D97-AF65-F5344CB8AC3E}">
        <p14:creationId xmlns:p14="http://schemas.microsoft.com/office/powerpoint/2010/main" val="3218617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B103-8C8D-4269-9D00-5AD4C151AC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F50754B-D648-4AF8-849E-0B10E2C41E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3BB546E-3DA0-4CC4-8E8A-1612EB39E3A9}"/>
              </a:ext>
            </a:extLst>
          </p:cNvPr>
          <p:cNvSpPr>
            <a:spLocks noGrp="1"/>
          </p:cNvSpPr>
          <p:nvPr>
            <p:ph type="dt" sz="half" idx="10"/>
          </p:nvPr>
        </p:nvSpPr>
        <p:spPr/>
        <p:txBody>
          <a:bodyPr/>
          <a:lstStyle/>
          <a:p>
            <a:fld id="{DF156878-D831-4727-A709-017CD59CF838}" type="datetimeFigureOut">
              <a:rPr lang="en-GB" smtClean="0"/>
              <a:t>11/03/2019</a:t>
            </a:fld>
            <a:endParaRPr lang="en-GB"/>
          </a:p>
        </p:txBody>
      </p:sp>
      <p:sp>
        <p:nvSpPr>
          <p:cNvPr id="5" name="Footer Placeholder 4">
            <a:extLst>
              <a:ext uri="{FF2B5EF4-FFF2-40B4-BE49-F238E27FC236}">
                <a16:creationId xmlns:a16="http://schemas.microsoft.com/office/drawing/2014/main" id="{7E9177A8-CCC1-4150-A7A4-CD4D76AFFA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CFD2D4-17C5-40A5-9635-FFE634D0B28F}"/>
              </a:ext>
            </a:extLst>
          </p:cNvPr>
          <p:cNvSpPr>
            <a:spLocks noGrp="1"/>
          </p:cNvSpPr>
          <p:nvPr>
            <p:ph type="sldNum" sz="quarter" idx="12"/>
          </p:nvPr>
        </p:nvSpPr>
        <p:spPr/>
        <p:txBody>
          <a:bodyPr/>
          <a:lstStyle/>
          <a:p>
            <a:fld id="{344CB7B2-5FC4-4C9F-A943-0580733B8027}" type="slidenum">
              <a:rPr lang="en-GB" smtClean="0"/>
              <a:t>‹#›</a:t>
            </a:fld>
            <a:endParaRPr lang="en-GB"/>
          </a:p>
        </p:txBody>
      </p:sp>
    </p:spTree>
    <p:extLst>
      <p:ext uri="{BB962C8B-B14F-4D97-AF65-F5344CB8AC3E}">
        <p14:creationId xmlns:p14="http://schemas.microsoft.com/office/powerpoint/2010/main" val="3391087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86B1D-2EC4-4B75-A2CC-74B3990306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6FDD91-9B45-46EB-8312-5B6A1479E78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748706F-2758-4639-BF5E-10ADD7B2C69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D67FD45-5F71-4DFE-AAFC-36CFB8C1CCCE}"/>
              </a:ext>
            </a:extLst>
          </p:cNvPr>
          <p:cNvSpPr>
            <a:spLocks noGrp="1"/>
          </p:cNvSpPr>
          <p:nvPr>
            <p:ph type="dt" sz="half" idx="10"/>
          </p:nvPr>
        </p:nvSpPr>
        <p:spPr/>
        <p:txBody>
          <a:bodyPr/>
          <a:lstStyle/>
          <a:p>
            <a:fld id="{DF156878-D831-4727-A709-017CD59CF838}" type="datetimeFigureOut">
              <a:rPr lang="en-GB" smtClean="0"/>
              <a:t>11/03/2019</a:t>
            </a:fld>
            <a:endParaRPr lang="en-GB"/>
          </a:p>
        </p:txBody>
      </p:sp>
      <p:sp>
        <p:nvSpPr>
          <p:cNvPr id="6" name="Footer Placeholder 5">
            <a:extLst>
              <a:ext uri="{FF2B5EF4-FFF2-40B4-BE49-F238E27FC236}">
                <a16:creationId xmlns:a16="http://schemas.microsoft.com/office/drawing/2014/main" id="{993BEFBC-EB7F-43E0-AEA3-57B5ACF483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683F82-37BE-4BC2-91A3-DD5C3A16B466}"/>
              </a:ext>
            </a:extLst>
          </p:cNvPr>
          <p:cNvSpPr>
            <a:spLocks noGrp="1"/>
          </p:cNvSpPr>
          <p:nvPr>
            <p:ph type="sldNum" sz="quarter" idx="12"/>
          </p:nvPr>
        </p:nvSpPr>
        <p:spPr/>
        <p:txBody>
          <a:bodyPr/>
          <a:lstStyle/>
          <a:p>
            <a:fld id="{344CB7B2-5FC4-4C9F-A943-0580733B8027}" type="slidenum">
              <a:rPr lang="en-GB" smtClean="0"/>
              <a:t>‹#›</a:t>
            </a:fld>
            <a:endParaRPr lang="en-GB"/>
          </a:p>
        </p:txBody>
      </p:sp>
    </p:spTree>
    <p:extLst>
      <p:ext uri="{BB962C8B-B14F-4D97-AF65-F5344CB8AC3E}">
        <p14:creationId xmlns:p14="http://schemas.microsoft.com/office/powerpoint/2010/main" val="3136964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120D4-DCBA-441C-8021-156BEB1D12E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486D46-8F6D-4213-91AE-4E24ECF881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D0FC0A6-EE89-45C6-BAEB-DC96AC5A6C7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07C8BBE-3928-4253-9AB0-ACE51256DE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5842294-6441-45B9-97FF-C82E95F9D71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3E37BDD-14CE-412B-A46C-FC60D082F806}"/>
              </a:ext>
            </a:extLst>
          </p:cNvPr>
          <p:cNvSpPr>
            <a:spLocks noGrp="1"/>
          </p:cNvSpPr>
          <p:nvPr>
            <p:ph type="dt" sz="half" idx="10"/>
          </p:nvPr>
        </p:nvSpPr>
        <p:spPr/>
        <p:txBody>
          <a:bodyPr/>
          <a:lstStyle/>
          <a:p>
            <a:fld id="{DF156878-D831-4727-A709-017CD59CF838}" type="datetimeFigureOut">
              <a:rPr lang="en-GB" smtClean="0"/>
              <a:t>11/03/2019</a:t>
            </a:fld>
            <a:endParaRPr lang="en-GB"/>
          </a:p>
        </p:txBody>
      </p:sp>
      <p:sp>
        <p:nvSpPr>
          <p:cNvPr id="8" name="Footer Placeholder 7">
            <a:extLst>
              <a:ext uri="{FF2B5EF4-FFF2-40B4-BE49-F238E27FC236}">
                <a16:creationId xmlns:a16="http://schemas.microsoft.com/office/drawing/2014/main" id="{068CEB48-1DCA-49B1-A536-9D228BE544B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3959EAA-6580-44D3-9774-F9707853A207}"/>
              </a:ext>
            </a:extLst>
          </p:cNvPr>
          <p:cNvSpPr>
            <a:spLocks noGrp="1"/>
          </p:cNvSpPr>
          <p:nvPr>
            <p:ph type="sldNum" sz="quarter" idx="12"/>
          </p:nvPr>
        </p:nvSpPr>
        <p:spPr/>
        <p:txBody>
          <a:bodyPr/>
          <a:lstStyle/>
          <a:p>
            <a:fld id="{344CB7B2-5FC4-4C9F-A943-0580733B8027}" type="slidenum">
              <a:rPr lang="en-GB" smtClean="0"/>
              <a:t>‹#›</a:t>
            </a:fld>
            <a:endParaRPr lang="en-GB"/>
          </a:p>
        </p:txBody>
      </p:sp>
    </p:spTree>
    <p:extLst>
      <p:ext uri="{BB962C8B-B14F-4D97-AF65-F5344CB8AC3E}">
        <p14:creationId xmlns:p14="http://schemas.microsoft.com/office/powerpoint/2010/main" val="2689320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53AB3-4B46-4E25-ABCB-7FDD2C8C42A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EE7655-D300-4501-AB73-3A16D4DC1EC1}"/>
              </a:ext>
            </a:extLst>
          </p:cNvPr>
          <p:cNvSpPr>
            <a:spLocks noGrp="1"/>
          </p:cNvSpPr>
          <p:nvPr>
            <p:ph type="dt" sz="half" idx="10"/>
          </p:nvPr>
        </p:nvSpPr>
        <p:spPr/>
        <p:txBody>
          <a:bodyPr/>
          <a:lstStyle/>
          <a:p>
            <a:fld id="{DF156878-D831-4727-A709-017CD59CF838}" type="datetimeFigureOut">
              <a:rPr lang="en-GB" smtClean="0"/>
              <a:t>11/03/2019</a:t>
            </a:fld>
            <a:endParaRPr lang="en-GB"/>
          </a:p>
        </p:txBody>
      </p:sp>
      <p:sp>
        <p:nvSpPr>
          <p:cNvPr id="4" name="Footer Placeholder 3">
            <a:extLst>
              <a:ext uri="{FF2B5EF4-FFF2-40B4-BE49-F238E27FC236}">
                <a16:creationId xmlns:a16="http://schemas.microsoft.com/office/drawing/2014/main" id="{2A01445D-6071-4728-B2F8-3B81C119656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512FB9B-9B6C-458C-965D-B76B92B5CBAB}"/>
              </a:ext>
            </a:extLst>
          </p:cNvPr>
          <p:cNvSpPr>
            <a:spLocks noGrp="1"/>
          </p:cNvSpPr>
          <p:nvPr>
            <p:ph type="sldNum" sz="quarter" idx="12"/>
          </p:nvPr>
        </p:nvSpPr>
        <p:spPr/>
        <p:txBody>
          <a:bodyPr/>
          <a:lstStyle/>
          <a:p>
            <a:fld id="{344CB7B2-5FC4-4C9F-A943-0580733B8027}" type="slidenum">
              <a:rPr lang="en-GB" smtClean="0"/>
              <a:t>‹#›</a:t>
            </a:fld>
            <a:endParaRPr lang="en-GB"/>
          </a:p>
        </p:txBody>
      </p:sp>
    </p:spTree>
    <p:extLst>
      <p:ext uri="{BB962C8B-B14F-4D97-AF65-F5344CB8AC3E}">
        <p14:creationId xmlns:p14="http://schemas.microsoft.com/office/powerpoint/2010/main" val="3677584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6ADC60-EB3F-4184-AB8B-2C38162E1098}"/>
              </a:ext>
            </a:extLst>
          </p:cNvPr>
          <p:cNvSpPr>
            <a:spLocks noGrp="1"/>
          </p:cNvSpPr>
          <p:nvPr>
            <p:ph type="dt" sz="half" idx="10"/>
          </p:nvPr>
        </p:nvSpPr>
        <p:spPr/>
        <p:txBody>
          <a:bodyPr/>
          <a:lstStyle/>
          <a:p>
            <a:fld id="{DF156878-D831-4727-A709-017CD59CF838}" type="datetimeFigureOut">
              <a:rPr lang="en-GB" smtClean="0"/>
              <a:t>11/03/2019</a:t>
            </a:fld>
            <a:endParaRPr lang="en-GB"/>
          </a:p>
        </p:txBody>
      </p:sp>
      <p:sp>
        <p:nvSpPr>
          <p:cNvPr id="3" name="Footer Placeholder 2">
            <a:extLst>
              <a:ext uri="{FF2B5EF4-FFF2-40B4-BE49-F238E27FC236}">
                <a16:creationId xmlns:a16="http://schemas.microsoft.com/office/drawing/2014/main" id="{B0857EB9-8FE0-4B2D-B039-14A4634278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7EAC256-4145-42DE-9205-5EF533A9D95B}"/>
              </a:ext>
            </a:extLst>
          </p:cNvPr>
          <p:cNvSpPr>
            <a:spLocks noGrp="1"/>
          </p:cNvSpPr>
          <p:nvPr>
            <p:ph type="sldNum" sz="quarter" idx="12"/>
          </p:nvPr>
        </p:nvSpPr>
        <p:spPr/>
        <p:txBody>
          <a:bodyPr/>
          <a:lstStyle/>
          <a:p>
            <a:fld id="{344CB7B2-5FC4-4C9F-A943-0580733B8027}" type="slidenum">
              <a:rPr lang="en-GB" smtClean="0"/>
              <a:t>‹#›</a:t>
            </a:fld>
            <a:endParaRPr lang="en-GB"/>
          </a:p>
        </p:txBody>
      </p:sp>
    </p:spTree>
    <p:extLst>
      <p:ext uri="{BB962C8B-B14F-4D97-AF65-F5344CB8AC3E}">
        <p14:creationId xmlns:p14="http://schemas.microsoft.com/office/powerpoint/2010/main" val="3031330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9B34-1BF9-40A4-AEF8-EC5D91D76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ED951F-5BF3-4FCD-A055-F02A455E57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8A57B8A-67D7-43E0-AF05-34F913C8C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BF1E4C-6D5A-4DB5-8581-524A237E3126}"/>
              </a:ext>
            </a:extLst>
          </p:cNvPr>
          <p:cNvSpPr>
            <a:spLocks noGrp="1"/>
          </p:cNvSpPr>
          <p:nvPr>
            <p:ph type="dt" sz="half" idx="10"/>
          </p:nvPr>
        </p:nvSpPr>
        <p:spPr/>
        <p:txBody>
          <a:bodyPr/>
          <a:lstStyle/>
          <a:p>
            <a:fld id="{DF156878-D831-4727-A709-017CD59CF838}" type="datetimeFigureOut">
              <a:rPr lang="en-GB" smtClean="0"/>
              <a:t>11/03/2019</a:t>
            </a:fld>
            <a:endParaRPr lang="en-GB"/>
          </a:p>
        </p:txBody>
      </p:sp>
      <p:sp>
        <p:nvSpPr>
          <p:cNvPr id="6" name="Footer Placeholder 5">
            <a:extLst>
              <a:ext uri="{FF2B5EF4-FFF2-40B4-BE49-F238E27FC236}">
                <a16:creationId xmlns:a16="http://schemas.microsoft.com/office/drawing/2014/main" id="{806C6C00-626E-4B3E-9761-283DB8BE0F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7B74AB-7C72-4FD3-9122-6EB880E2B379}"/>
              </a:ext>
            </a:extLst>
          </p:cNvPr>
          <p:cNvSpPr>
            <a:spLocks noGrp="1"/>
          </p:cNvSpPr>
          <p:nvPr>
            <p:ph type="sldNum" sz="quarter" idx="12"/>
          </p:nvPr>
        </p:nvSpPr>
        <p:spPr/>
        <p:txBody>
          <a:bodyPr/>
          <a:lstStyle/>
          <a:p>
            <a:fld id="{344CB7B2-5FC4-4C9F-A943-0580733B8027}" type="slidenum">
              <a:rPr lang="en-GB" smtClean="0"/>
              <a:t>‹#›</a:t>
            </a:fld>
            <a:endParaRPr lang="en-GB"/>
          </a:p>
        </p:txBody>
      </p:sp>
    </p:spTree>
    <p:extLst>
      <p:ext uri="{BB962C8B-B14F-4D97-AF65-F5344CB8AC3E}">
        <p14:creationId xmlns:p14="http://schemas.microsoft.com/office/powerpoint/2010/main" val="4181306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51F6E-7360-4B40-AD59-6FA9714FFA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C044462-7E70-4D11-B644-7AA6E72C0C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CB7EB17-B028-4570-ACDE-27DAB5B6B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3DE306-D4C0-43A7-AC25-B269A1F9411F}"/>
              </a:ext>
            </a:extLst>
          </p:cNvPr>
          <p:cNvSpPr>
            <a:spLocks noGrp="1"/>
          </p:cNvSpPr>
          <p:nvPr>
            <p:ph type="dt" sz="half" idx="10"/>
          </p:nvPr>
        </p:nvSpPr>
        <p:spPr/>
        <p:txBody>
          <a:bodyPr/>
          <a:lstStyle/>
          <a:p>
            <a:fld id="{DF156878-D831-4727-A709-017CD59CF838}" type="datetimeFigureOut">
              <a:rPr lang="en-GB" smtClean="0"/>
              <a:t>11/03/2019</a:t>
            </a:fld>
            <a:endParaRPr lang="en-GB"/>
          </a:p>
        </p:txBody>
      </p:sp>
      <p:sp>
        <p:nvSpPr>
          <p:cNvPr id="6" name="Footer Placeholder 5">
            <a:extLst>
              <a:ext uri="{FF2B5EF4-FFF2-40B4-BE49-F238E27FC236}">
                <a16:creationId xmlns:a16="http://schemas.microsoft.com/office/drawing/2014/main" id="{73326D4A-5FD3-432A-BF24-F65D9B31EC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84D4ED-C417-4B80-9CCA-1675D89AD67C}"/>
              </a:ext>
            </a:extLst>
          </p:cNvPr>
          <p:cNvSpPr>
            <a:spLocks noGrp="1"/>
          </p:cNvSpPr>
          <p:nvPr>
            <p:ph type="sldNum" sz="quarter" idx="12"/>
          </p:nvPr>
        </p:nvSpPr>
        <p:spPr/>
        <p:txBody>
          <a:bodyPr/>
          <a:lstStyle/>
          <a:p>
            <a:fld id="{344CB7B2-5FC4-4C9F-A943-0580733B8027}" type="slidenum">
              <a:rPr lang="en-GB" smtClean="0"/>
              <a:t>‹#›</a:t>
            </a:fld>
            <a:endParaRPr lang="en-GB"/>
          </a:p>
        </p:txBody>
      </p:sp>
    </p:spTree>
    <p:extLst>
      <p:ext uri="{BB962C8B-B14F-4D97-AF65-F5344CB8AC3E}">
        <p14:creationId xmlns:p14="http://schemas.microsoft.com/office/powerpoint/2010/main" val="4246951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8AC63B-F2F2-4846-8345-0888E6987B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008280-DAE2-4E92-8F3F-3C9D36BC4D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D155D5-03E6-4974-B75D-CECADA2410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56878-D831-4727-A709-017CD59CF838}" type="datetimeFigureOut">
              <a:rPr lang="en-GB" smtClean="0"/>
              <a:t>11/03/2019</a:t>
            </a:fld>
            <a:endParaRPr lang="en-GB"/>
          </a:p>
        </p:txBody>
      </p:sp>
      <p:sp>
        <p:nvSpPr>
          <p:cNvPr id="5" name="Footer Placeholder 4">
            <a:extLst>
              <a:ext uri="{FF2B5EF4-FFF2-40B4-BE49-F238E27FC236}">
                <a16:creationId xmlns:a16="http://schemas.microsoft.com/office/drawing/2014/main" id="{F7A795CB-EEFC-4F33-93E6-E1FF0076B8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C2E6138-B434-48D7-9B39-018D93501A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CB7B2-5FC4-4C9F-A943-0580733B8027}" type="slidenum">
              <a:rPr lang="en-GB" smtClean="0"/>
              <a:t>‹#›</a:t>
            </a:fld>
            <a:endParaRPr lang="en-GB"/>
          </a:p>
        </p:txBody>
      </p:sp>
    </p:spTree>
    <p:extLst>
      <p:ext uri="{BB962C8B-B14F-4D97-AF65-F5344CB8AC3E}">
        <p14:creationId xmlns:p14="http://schemas.microsoft.com/office/powerpoint/2010/main" val="2287943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hospicecarekenya.com/stories/evelynes-story/"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D63CEC-7A4A-4E42-A67E-B6ED8C139A49}"/>
              </a:ext>
            </a:extLst>
          </p:cNvPr>
          <p:cNvPicPr>
            <a:picLocks noChangeAspect="1"/>
          </p:cNvPicPr>
          <p:nvPr/>
        </p:nvPicPr>
        <p:blipFill>
          <a:blip r:embed="rId2"/>
          <a:stretch>
            <a:fillRect/>
          </a:stretch>
        </p:blipFill>
        <p:spPr>
          <a:xfrm>
            <a:off x="555810" y="1838185"/>
            <a:ext cx="11017496" cy="3579524"/>
          </a:xfrm>
          <a:prstGeom prst="rect">
            <a:avLst/>
          </a:prstGeom>
        </p:spPr>
      </p:pic>
      <p:sp>
        <p:nvSpPr>
          <p:cNvPr id="5" name="Title 1">
            <a:extLst>
              <a:ext uri="{FF2B5EF4-FFF2-40B4-BE49-F238E27FC236}">
                <a16:creationId xmlns:a16="http://schemas.microsoft.com/office/drawing/2014/main" id="{B211D517-375A-4045-A0B9-938542012339}"/>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t>New, in February 2019</a:t>
            </a:r>
          </a:p>
        </p:txBody>
      </p:sp>
      <p:sp>
        <p:nvSpPr>
          <p:cNvPr id="2" name="Rectangle 1">
            <a:extLst>
              <a:ext uri="{FF2B5EF4-FFF2-40B4-BE49-F238E27FC236}">
                <a16:creationId xmlns:a16="http://schemas.microsoft.com/office/drawing/2014/main" id="{95858609-0583-43E2-852C-F5AB9609D7B1}"/>
              </a:ext>
            </a:extLst>
          </p:cNvPr>
          <p:cNvSpPr/>
          <p:nvPr/>
        </p:nvSpPr>
        <p:spPr>
          <a:xfrm>
            <a:off x="848417" y="5651525"/>
            <a:ext cx="11017496" cy="461665"/>
          </a:xfrm>
          <a:prstGeom prst="rect">
            <a:avLst/>
          </a:prstGeom>
        </p:spPr>
        <p:txBody>
          <a:bodyPr wrap="square">
            <a:spAutoFit/>
          </a:bodyPr>
          <a:lstStyle/>
          <a:p>
            <a:r>
              <a:rPr lang="en-GB" sz="2400" dirty="0"/>
              <a:t>https://www.who.int/ncds/management/palliative-care/cancer-pain-guidelines/en/</a:t>
            </a:r>
          </a:p>
        </p:txBody>
      </p:sp>
    </p:spTree>
    <p:extLst>
      <p:ext uri="{BB962C8B-B14F-4D97-AF65-F5344CB8AC3E}">
        <p14:creationId xmlns:p14="http://schemas.microsoft.com/office/powerpoint/2010/main" val="916024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189E70-244F-472D-AFD5-C4BF04BB584B}"/>
              </a:ext>
            </a:extLst>
          </p:cNvPr>
          <p:cNvSpPr>
            <a:spLocks noGrp="1"/>
          </p:cNvSpPr>
          <p:nvPr>
            <p:ph idx="1"/>
          </p:nvPr>
        </p:nvSpPr>
        <p:spPr>
          <a:xfrm>
            <a:off x="838200" y="570586"/>
            <a:ext cx="10515600" cy="5991148"/>
          </a:xfrm>
        </p:spPr>
        <p:txBody>
          <a:bodyPr>
            <a:normAutofit fontScale="32500" lnSpcReduction="20000"/>
          </a:bodyPr>
          <a:lstStyle/>
          <a:p>
            <a:pPr marL="0" indent="0" fontAlgn="base">
              <a:buNone/>
            </a:pPr>
            <a:r>
              <a:rPr lang="en-GB" sz="7000" b="1" dirty="0">
                <a:latin typeface="+mj-lt"/>
                <a:ea typeface="+mj-ea"/>
                <a:cs typeface="+mj-cs"/>
              </a:rPr>
              <a:t>Pain, often severe pain, is experienced by about half of women undergoing anti-cancer treatment and by two thirds or more of women who have advanced, metastatic, or terminal cervical cancer</a:t>
            </a:r>
          </a:p>
          <a:p>
            <a:pPr marL="0" indent="0" fontAlgn="base">
              <a:buNone/>
            </a:pPr>
            <a:r>
              <a:rPr lang="en-GB" sz="7000" b="1" dirty="0">
                <a:solidFill>
                  <a:srgbClr val="A50021"/>
                </a:solidFill>
                <a:latin typeface="+mj-lt"/>
                <a:ea typeface="+mj-ea"/>
                <a:cs typeface="+mj-cs"/>
              </a:rPr>
              <a:t>The goal of relieving pain to a level that enables an acceptable quality of life can be achieved effectively in 80-90% of patients</a:t>
            </a:r>
            <a:r>
              <a:rPr lang="en-GB" sz="8000" b="1" dirty="0">
                <a:solidFill>
                  <a:srgbClr val="A50021"/>
                </a:solidFill>
                <a:latin typeface="+mj-lt"/>
                <a:ea typeface="+mj-ea"/>
                <a:cs typeface="+mj-cs"/>
              </a:rPr>
              <a:t> </a:t>
            </a:r>
          </a:p>
          <a:p>
            <a:pPr marL="0" indent="0" fontAlgn="base">
              <a:buNone/>
            </a:pPr>
            <a:br>
              <a:rPr lang="en-GB" dirty="0"/>
            </a:br>
            <a:endParaRPr lang="en-GB" sz="3700" dirty="0"/>
          </a:p>
          <a:p>
            <a:pPr lvl="1" fontAlgn="base">
              <a:buFont typeface="Wingdings" panose="05000000000000000000" pitchFamily="2" charset="2"/>
              <a:buChar char="ü"/>
            </a:pPr>
            <a:r>
              <a:rPr lang="en-GB" sz="6200" dirty="0"/>
              <a:t> The first update of WHO guidelines focused on cancer pain management since 1996</a:t>
            </a:r>
            <a:br>
              <a:rPr lang="en-GB" sz="6200" dirty="0"/>
            </a:br>
            <a:endParaRPr lang="en-GB" sz="6200" dirty="0"/>
          </a:p>
          <a:p>
            <a:pPr lvl="1" fontAlgn="base">
              <a:buFont typeface="Wingdings" panose="05000000000000000000" pitchFamily="2" charset="2"/>
              <a:buChar char="ü"/>
            </a:pPr>
            <a:r>
              <a:rPr lang="en-GB" sz="6200" dirty="0"/>
              <a:t> Describes the pharmacologic and radiotherapeutic management of cancer pain in adults and adolescents</a:t>
            </a:r>
            <a:br>
              <a:rPr lang="en-GB" sz="6200" dirty="0"/>
            </a:br>
            <a:endParaRPr lang="en-GB" sz="6200" dirty="0"/>
          </a:p>
          <a:p>
            <a:pPr lvl="1" fontAlgn="base">
              <a:buFont typeface="Wingdings" panose="05000000000000000000" pitchFamily="2" charset="2"/>
              <a:buChar char="ü"/>
            </a:pPr>
            <a:r>
              <a:rPr lang="en-GB" sz="6200" dirty="0"/>
              <a:t> Provides evidence-based guidance to initiate and manage cancer pain for physicians, nurses, pharmacists and caregivers</a:t>
            </a:r>
            <a:br>
              <a:rPr lang="en-GB" sz="6200" dirty="0"/>
            </a:br>
            <a:endParaRPr lang="en-GB" sz="6200" dirty="0"/>
          </a:p>
          <a:p>
            <a:pPr lvl="1" fontAlgn="base">
              <a:buFont typeface="Wingdings" panose="05000000000000000000" pitchFamily="2" charset="2"/>
              <a:buChar char="ü"/>
            </a:pPr>
            <a:r>
              <a:rPr lang="en-GB" sz="6200" dirty="0"/>
              <a:t> Assist policy-makers, programme managers and public health personnel to create and facilitate appropriately balanced policies on opioids and prescribing regulations for effective and safe cancer pain management.</a:t>
            </a:r>
          </a:p>
          <a:p>
            <a:pPr marL="0" indent="0" fontAlgn="base">
              <a:buNone/>
            </a:pPr>
            <a:endParaRPr lang="en-GB" sz="4000" dirty="0"/>
          </a:p>
          <a:p>
            <a:pPr marL="0" indent="0" fontAlgn="base">
              <a:buNone/>
            </a:pPr>
            <a:r>
              <a:rPr lang="en-GB" sz="4900" i="1" dirty="0"/>
              <a:t>“The clinical guidelines and recommendations in this document are organized into three focal areas, says Dr Cherian Varghese, NCD Coordinator at WHO, </a:t>
            </a:r>
            <a:r>
              <a:rPr lang="en-GB" sz="4900" b="1" i="1" dirty="0"/>
              <a:t>analgesia of cancer pain</a:t>
            </a:r>
            <a:r>
              <a:rPr lang="en-GB" sz="4900" i="1" dirty="0"/>
              <a:t>, the choice of analgesic when initiating pain relief and the choice of opioid for maintenance of pain relief; </a:t>
            </a:r>
            <a:r>
              <a:rPr lang="en-GB" sz="4900" b="1" i="1" dirty="0"/>
              <a:t>adjuvant medicines for cancer pain </a:t>
            </a:r>
            <a:r>
              <a:rPr lang="en-GB" sz="4900" i="1" dirty="0"/>
              <a:t>such as the use of steroids, antidepressants and anticonvulsants and </a:t>
            </a:r>
            <a:r>
              <a:rPr lang="en-GB" sz="4900" b="1" i="1" dirty="0"/>
              <a:t>management of pain related to bone metastases</a:t>
            </a:r>
            <a:r>
              <a:rPr lang="en-GB" sz="4900" i="1" dirty="0"/>
              <a:t>, this includes use of bisphosphonates and radiotherapy”</a:t>
            </a:r>
          </a:p>
          <a:p>
            <a:r>
              <a:rPr lang="en-GB" dirty="0"/>
              <a:t> </a:t>
            </a:r>
          </a:p>
        </p:txBody>
      </p:sp>
    </p:spTree>
    <p:extLst>
      <p:ext uri="{BB962C8B-B14F-4D97-AF65-F5344CB8AC3E}">
        <p14:creationId xmlns:p14="http://schemas.microsoft.com/office/powerpoint/2010/main" val="2594067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C5B54-2AA9-46A0-8B25-5CDCB6FD4E60}"/>
              </a:ext>
            </a:extLst>
          </p:cNvPr>
          <p:cNvSpPr>
            <a:spLocks noGrp="1"/>
          </p:cNvSpPr>
          <p:nvPr>
            <p:ph type="title"/>
          </p:nvPr>
        </p:nvSpPr>
        <p:spPr/>
        <p:txBody>
          <a:bodyPr>
            <a:noAutofit/>
          </a:bodyPr>
          <a:lstStyle/>
          <a:p>
            <a:r>
              <a:rPr lang="en-GB" sz="3600" b="1" dirty="0"/>
              <a:t>A recent patient support network post </a:t>
            </a:r>
            <a:br>
              <a:rPr lang="en-GB" sz="3600" dirty="0"/>
            </a:br>
            <a:r>
              <a:rPr lang="en-GB" sz="3600" dirty="0">
                <a:solidFill>
                  <a:srgbClr val="A50021"/>
                </a:solidFill>
              </a:rPr>
              <a:t>A women living with cervical cancer, location unknown </a:t>
            </a:r>
          </a:p>
        </p:txBody>
      </p:sp>
      <p:sp>
        <p:nvSpPr>
          <p:cNvPr id="3" name="Content Placeholder 2">
            <a:extLst>
              <a:ext uri="{FF2B5EF4-FFF2-40B4-BE49-F238E27FC236}">
                <a16:creationId xmlns:a16="http://schemas.microsoft.com/office/drawing/2014/main" id="{D202ED93-98FB-461D-AAB7-8A4C3E1EB7CB}"/>
              </a:ext>
            </a:extLst>
          </p:cNvPr>
          <p:cNvSpPr>
            <a:spLocks noGrp="1"/>
          </p:cNvSpPr>
          <p:nvPr>
            <p:ph idx="1"/>
          </p:nvPr>
        </p:nvSpPr>
        <p:spPr>
          <a:xfrm>
            <a:off x="838200" y="1759788"/>
            <a:ext cx="10515600" cy="4377665"/>
          </a:xfrm>
          <a:ln w="12700">
            <a:solidFill>
              <a:srgbClr val="A50021"/>
            </a:solidFill>
          </a:ln>
        </p:spPr>
        <p:txBody>
          <a:bodyPr>
            <a:normAutofit/>
          </a:bodyPr>
          <a:lstStyle/>
          <a:p>
            <a:pPr marL="0" indent="0">
              <a:buNone/>
            </a:pPr>
            <a:br>
              <a:rPr lang="en-US" i="1" dirty="0"/>
            </a:br>
            <a:r>
              <a:rPr lang="en-US" i="1" dirty="0"/>
              <a:t>Hi girls, can you advise me on what pain killers to take?</a:t>
            </a:r>
          </a:p>
          <a:p>
            <a:pPr marL="0" indent="0">
              <a:buNone/>
            </a:pPr>
            <a:r>
              <a:rPr lang="en-US" i="1" dirty="0"/>
              <a:t>I am waiting for more scan results, but I am suffering massively with back pain, swollen nodes in the neck and now hip and rib cage pain.</a:t>
            </a:r>
          </a:p>
          <a:p>
            <a:pPr marL="0" indent="0">
              <a:buNone/>
            </a:pPr>
            <a:r>
              <a:rPr lang="en-US" i="1" dirty="0"/>
              <a:t>I've been given a drug which isn't helping at all. My doctor also gave me opioids but they do not work, its like I haven't taken a thing. My doctor cant understand it either.</a:t>
            </a:r>
          </a:p>
          <a:p>
            <a:pPr marL="0" indent="0">
              <a:buNone/>
            </a:pPr>
            <a:r>
              <a:rPr lang="en-US" i="1" dirty="0"/>
              <a:t>I'm really struggling with the outbreaks of pains in my bones and down my arms. I feel like screaming …. </a:t>
            </a:r>
            <a:endParaRPr lang="en-GB" i="1" dirty="0"/>
          </a:p>
        </p:txBody>
      </p:sp>
    </p:spTree>
    <p:extLst>
      <p:ext uri="{BB962C8B-B14F-4D97-AF65-F5344CB8AC3E}">
        <p14:creationId xmlns:p14="http://schemas.microsoft.com/office/powerpoint/2010/main" val="1468619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3B36D-3FEF-43E2-87C3-4BBF4ABA077B}"/>
              </a:ext>
            </a:extLst>
          </p:cNvPr>
          <p:cNvSpPr>
            <a:spLocks noGrp="1"/>
          </p:cNvSpPr>
          <p:nvPr>
            <p:ph type="title"/>
          </p:nvPr>
        </p:nvSpPr>
        <p:spPr>
          <a:xfrm>
            <a:off x="838200" y="-15264"/>
            <a:ext cx="10515600" cy="1325563"/>
          </a:xfrm>
        </p:spPr>
        <p:txBody>
          <a:bodyPr/>
          <a:lstStyle/>
          <a:p>
            <a:r>
              <a:rPr lang="en-GB" dirty="0"/>
              <a:t>An abstract from Evelyne's story, Kenya</a:t>
            </a:r>
          </a:p>
        </p:txBody>
      </p:sp>
      <p:sp>
        <p:nvSpPr>
          <p:cNvPr id="3" name="Content Placeholder 2">
            <a:extLst>
              <a:ext uri="{FF2B5EF4-FFF2-40B4-BE49-F238E27FC236}">
                <a16:creationId xmlns:a16="http://schemas.microsoft.com/office/drawing/2014/main" id="{29197B0F-9DD6-4540-A5D9-46B5C34939FE}"/>
              </a:ext>
            </a:extLst>
          </p:cNvPr>
          <p:cNvSpPr>
            <a:spLocks noGrp="1"/>
          </p:cNvSpPr>
          <p:nvPr>
            <p:ph idx="1"/>
          </p:nvPr>
        </p:nvSpPr>
        <p:spPr>
          <a:xfrm>
            <a:off x="897331" y="1071336"/>
            <a:ext cx="11203709" cy="609599"/>
          </a:xfrm>
        </p:spPr>
        <p:txBody>
          <a:bodyPr/>
          <a:lstStyle/>
          <a:p>
            <a:pPr marL="0" indent="0">
              <a:buNone/>
            </a:pPr>
            <a:r>
              <a:rPr lang="en-GB" dirty="0">
                <a:hlinkClick r:id="rId2"/>
              </a:rPr>
              <a:t>http://www.hospicecarekenya.com/stories/evelynes-story/</a:t>
            </a:r>
            <a:endParaRPr lang="en-GB" dirty="0"/>
          </a:p>
          <a:p>
            <a:endParaRPr lang="en-GB" dirty="0"/>
          </a:p>
        </p:txBody>
      </p:sp>
      <p:sp>
        <p:nvSpPr>
          <p:cNvPr id="7" name="Content Placeholder 2">
            <a:extLst>
              <a:ext uri="{FF2B5EF4-FFF2-40B4-BE49-F238E27FC236}">
                <a16:creationId xmlns:a16="http://schemas.microsoft.com/office/drawing/2014/main" id="{297B3DD9-E6AC-455D-87F4-7AE45CD77C4F}"/>
              </a:ext>
            </a:extLst>
          </p:cNvPr>
          <p:cNvSpPr txBox="1">
            <a:spLocks/>
          </p:cNvSpPr>
          <p:nvPr/>
        </p:nvSpPr>
        <p:spPr>
          <a:xfrm>
            <a:off x="772972" y="4877591"/>
            <a:ext cx="8756117" cy="609599"/>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8000" b="1" dirty="0">
                <a:latin typeface="+mj-lt"/>
                <a:ea typeface="+mj-ea"/>
                <a:cs typeface="+mj-cs"/>
              </a:rPr>
              <a:t>Mercy, the nurse from Nairobi Hospice, has been visiting Evelyne regularly to help with her medication and to provide support. Evelyne is taking medication to control both her pain and symptoms, and to counteract the side effects. This complex combination of medicines is closely monitored and balanced by Mercy.</a:t>
            </a:r>
          </a:p>
          <a:p>
            <a:pPr marL="0" indent="0" fontAlgn="base">
              <a:buNone/>
            </a:pPr>
            <a:r>
              <a:rPr lang="en-US" altLang="en-US" sz="8000" b="1" dirty="0">
                <a:latin typeface="+mj-lt"/>
                <a:ea typeface="+mj-ea"/>
                <a:cs typeface="+mj-cs"/>
              </a:rPr>
              <a:t>Evelyne has also attended day care sessions at Nairobi Hospice. “When I go to the hospice it feels like home. It’s good to go and discuss with other cancer patients, it really helps. The nurses provide a good service”. </a:t>
            </a:r>
          </a:p>
          <a:p>
            <a:pPr marL="0" indent="0">
              <a:buNone/>
            </a:pPr>
            <a:r>
              <a:rPr lang="en-US" altLang="en-US" dirty="0">
                <a:solidFill>
                  <a:srgbClr val="666666"/>
                </a:solidFill>
                <a:latin typeface="Lato"/>
              </a:rPr>
              <a:t> </a:t>
            </a:r>
            <a:endParaRPr lang="en-GB" dirty="0"/>
          </a:p>
        </p:txBody>
      </p:sp>
      <p:pic>
        <p:nvPicPr>
          <p:cNvPr id="1028" name="Picture 4" descr="http://www.hospicecarekenya.com/wp-content/uploads/2018/12/IMG_8677-300x200.jpg">
            <a:extLst>
              <a:ext uri="{FF2B5EF4-FFF2-40B4-BE49-F238E27FC236}">
                <a16:creationId xmlns:a16="http://schemas.microsoft.com/office/drawing/2014/main" id="{B3C62073-FB3D-44BA-99BD-0E64BBE69B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961" y="2081019"/>
            <a:ext cx="3725473" cy="2483649"/>
          </a:xfrm>
          <a:prstGeom prst="rect">
            <a:avLst/>
          </a:prstGeom>
          <a:noFill/>
          <a:ln>
            <a:solidFill>
              <a:srgbClr val="A50021"/>
            </a:solidFill>
          </a:ln>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C652B566-6965-4F90-9683-10B4ECCBD089}"/>
              </a:ext>
            </a:extLst>
          </p:cNvPr>
          <p:cNvSpPr txBox="1">
            <a:spLocks/>
          </p:cNvSpPr>
          <p:nvPr/>
        </p:nvSpPr>
        <p:spPr>
          <a:xfrm>
            <a:off x="4751227" y="2081019"/>
            <a:ext cx="7435899" cy="609599"/>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8000" b="1" dirty="0">
                <a:latin typeface="+mj-lt"/>
                <a:ea typeface="+mj-ea"/>
                <a:cs typeface="+mj-cs"/>
              </a:rPr>
              <a:t>Evelyne and her family live in a small flat in Umoja, Nairobi.</a:t>
            </a:r>
          </a:p>
          <a:p>
            <a:pPr marL="0" indent="0">
              <a:buNone/>
            </a:pPr>
            <a:r>
              <a:rPr lang="en-US" altLang="en-US" sz="8000" b="1" dirty="0">
                <a:latin typeface="+mj-lt"/>
                <a:ea typeface="+mj-ea"/>
                <a:cs typeface="+mj-cs"/>
              </a:rPr>
              <a:t>Evelyne was diagnosed with cervical cancer at the age of just 37.</a:t>
            </a:r>
          </a:p>
          <a:p>
            <a:pPr marL="0" indent="0">
              <a:buNone/>
            </a:pPr>
            <a:r>
              <a:rPr lang="en-US" altLang="en-US" sz="8000" b="1" dirty="0">
                <a:latin typeface="+mj-lt"/>
                <a:ea typeface="+mj-ea"/>
                <a:cs typeface="+mj-cs"/>
              </a:rPr>
              <a:t>She has had two courses of chemotherapy but the cancer has spread.</a:t>
            </a:r>
            <a:br>
              <a:rPr lang="en-US" altLang="en-US" sz="8000" b="1" dirty="0">
                <a:latin typeface="+mj-lt"/>
                <a:ea typeface="+mj-ea"/>
                <a:cs typeface="+mj-cs"/>
              </a:rPr>
            </a:br>
            <a:r>
              <a:rPr lang="en-US" altLang="en-US" sz="8000" b="1" dirty="0">
                <a:latin typeface="+mj-lt"/>
                <a:ea typeface="+mj-ea"/>
                <a:cs typeface="+mj-cs"/>
              </a:rPr>
              <a:t>Swellings on her breast bone cause her pain in her chest and shoulders.</a:t>
            </a:r>
            <a:br>
              <a:rPr lang="en-US" altLang="en-US" sz="8000" b="1" dirty="0">
                <a:latin typeface="+mj-lt"/>
                <a:ea typeface="+mj-ea"/>
                <a:cs typeface="+mj-cs"/>
              </a:rPr>
            </a:br>
            <a:r>
              <a:rPr lang="en-US" altLang="en-US" sz="8000" b="1" dirty="0">
                <a:latin typeface="+mj-lt"/>
                <a:ea typeface="+mj-ea"/>
                <a:cs typeface="+mj-cs"/>
              </a:rPr>
              <a:t>An ultrasound confirmed a painful a leg swelling was a blood clot.</a:t>
            </a:r>
          </a:p>
          <a:p>
            <a:pPr marL="0" indent="0">
              <a:buNone/>
            </a:pPr>
            <a:r>
              <a:rPr lang="en-US" altLang="en-US" sz="8000" b="1" dirty="0">
                <a:latin typeface="+mj-lt"/>
                <a:ea typeface="+mj-ea"/>
                <a:cs typeface="+mj-cs"/>
              </a:rPr>
              <a:t>She is feeling very weak and sleepy. </a:t>
            </a:r>
            <a:r>
              <a:rPr lang="en-US" sz="8000" b="1" dirty="0">
                <a:latin typeface="+mj-lt"/>
                <a:ea typeface="+mj-ea"/>
                <a:cs typeface="+mj-cs"/>
              </a:rPr>
              <a:t>“I don’t feel well. With getting the news that the chemo didn’t work, the cancer coming back, I just feel so down”, she told us tearfully, unable to speak in more than a whisper.</a:t>
            </a:r>
          </a:p>
          <a:p>
            <a:pPr marL="0" indent="0">
              <a:buNone/>
            </a:pPr>
            <a:endParaRPr lang="en-GB" dirty="0"/>
          </a:p>
        </p:txBody>
      </p:sp>
      <p:pic>
        <p:nvPicPr>
          <p:cNvPr id="1030" name="Picture 6" descr="http://www.hospicecarekenya.com/wp-content/uploads/2018/12/NAIROBI-Mercy-with-Evelyns-husband.jpg">
            <a:extLst>
              <a:ext uri="{FF2B5EF4-FFF2-40B4-BE49-F238E27FC236}">
                <a16:creationId xmlns:a16="http://schemas.microsoft.com/office/drawing/2014/main" id="{DE92F7EC-57FC-4B4A-B4E9-C63F05AE98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7348" y="4237986"/>
            <a:ext cx="2321179" cy="2254889"/>
          </a:xfrm>
          <a:prstGeom prst="rect">
            <a:avLst/>
          </a:prstGeom>
          <a:noFill/>
          <a:ln>
            <a:solidFill>
              <a:srgbClr val="A50021"/>
            </a:solidFill>
          </a:ln>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1AB4CC03-EDCB-4A76-BDA0-E701EF6F8DB6}"/>
              </a:ext>
            </a:extLst>
          </p:cNvPr>
          <p:cNvSpPr txBox="1">
            <a:spLocks/>
          </p:cNvSpPr>
          <p:nvPr/>
        </p:nvSpPr>
        <p:spPr>
          <a:xfrm>
            <a:off x="7388352" y="6537671"/>
            <a:ext cx="6330758" cy="609599"/>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None/>
            </a:pPr>
            <a:r>
              <a:rPr lang="en-US" sz="4400" i="1" dirty="0"/>
              <a:t>Hospice nurse Mercy explains</a:t>
            </a:r>
            <a:br>
              <a:rPr lang="en-US" sz="4400" i="1" dirty="0"/>
            </a:br>
            <a:r>
              <a:rPr lang="en-US" sz="4400" i="1" dirty="0"/>
              <a:t>Evelyne’s medication to her husband</a:t>
            </a:r>
            <a:endParaRPr lang="en-US" altLang="en-US" sz="14400" b="1" dirty="0">
              <a:latin typeface="+mj-lt"/>
              <a:ea typeface="+mj-ea"/>
              <a:cs typeface="+mj-cs"/>
            </a:endParaRPr>
          </a:p>
          <a:p>
            <a:pPr marL="0" indent="0">
              <a:buNone/>
            </a:pPr>
            <a:r>
              <a:rPr lang="en-US" altLang="en-US" dirty="0">
                <a:solidFill>
                  <a:srgbClr val="666666"/>
                </a:solidFill>
                <a:latin typeface="Lato"/>
              </a:rPr>
              <a:t> </a:t>
            </a:r>
            <a:endParaRPr lang="en-GB" dirty="0"/>
          </a:p>
        </p:txBody>
      </p:sp>
      <p:pic>
        <p:nvPicPr>
          <p:cNvPr id="10" name="Picture 2" descr="Hospice Care Kenya">
            <a:extLst>
              <a:ext uri="{FF2B5EF4-FFF2-40B4-BE49-F238E27FC236}">
                <a16:creationId xmlns:a16="http://schemas.microsoft.com/office/drawing/2014/main" id="{94088CD6-6413-4D56-BF30-83092B4E54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5653" y="102239"/>
            <a:ext cx="2395387" cy="390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323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D1E39-347E-49E7-8631-4B44B4011898}"/>
              </a:ext>
            </a:extLst>
          </p:cNvPr>
          <p:cNvSpPr>
            <a:spLocks noGrp="1"/>
          </p:cNvSpPr>
          <p:nvPr>
            <p:ph type="title"/>
          </p:nvPr>
        </p:nvSpPr>
        <p:spPr/>
        <p:txBody>
          <a:bodyPr/>
          <a:lstStyle/>
          <a:p>
            <a:pPr algn="ctr"/>
            <a:r>
              <a:rPr lang="en-GB" dirty="0"/>
              <a:t>Useful factsheet and infographics </a:t>
            </a:r>
          </a:p>
        </p:txBody>
      </p:sp>
      <p:pic>
        <p:nvPicPr>
          <p:cNvPr id="4" name="Content Placeholder 3">
            <a:extLst>
              <a:ext uri="{FF2B5EF4-FFF2-40B4-BE49-F238E27FC236}">
                <a16:creationId xmlns:a16="http://schemas.microsoft.com/office/drawing/2014/main" id="{5EB936EB-2EC4-4DC7-BB38-3410224EBD83}"/>
              </a:ext>
            </a:extLst>
          </p:cNvPr>
          <p:cNvPicPr>
            <a:picLocks noGrp="1" noChangeAspect="1"/>
          </p:cNvPicPr>
          <p:nvPr>
            <p:ph idx="1"/>
          </p:nvPr>
        </p:nvPicPr>
        <p:blipFill>
          <a:blip r:embed="rId2"/>
          <a:stretch>
            <a:fillRect/>
          </a:stretch>
        </p:blipFill>
        <p:spPr>
          <a:xfrm>
            <a:off x="2293215" y="1535618"/>
            <a:ext cx="3684615" cy="5112327"/>
          </a:xfrm>
          <a:prstGeom prst="rect">
            <a:avLst/>
          </a:prstGeom>
          <a:ln>
            <a:solidFill>
              <a:srgbClr val="C00000"/>
            </a:solidFill>
          </a:ln>
        </p:spPr>
      </p:pic>
      <p:pic>
        <p:nvPicPr>
          <p:cNvPr id="5" name="Picture 4">
            <a:extLst>
              <a:ext uri="{FF2B5EF4-FFF2-40B4-BE49-F238E27FC236}">
                <a16:creationId xmlns:a16="http://schemas.microsoft.com/office/drawing/2014/main" id="{92F4087F-371F-46F1-BA4A-7761A9AD3F86}"/>
              </a:ext>
            </a:extLst>
          </p:cNvPr>
          <p:cNvPicPr>
            <a:picLocks noChangeAspect="1"/>
          </p:cNvPicPr>
          <p:nvPr/>
        </p:nvPicPr>
        <p:blipFill>
          <a:blip r:embed="rId3"/>
          <a:stretch>
            <a:fillRect/>
          </a:stretch>
        </p:blipFill>
        <p:spPr>
          <a:xfrm>
            <a:off x="6304038" y="1535617"/>
            <a:ext cx="3605083" cy="5112327"/>
          </a:xfrm>
          <a:prstGeom prst="rect">
            <a:avLst/>
          </a:prstGeom>
          <a:ln>
            <a:solidFill>
              <a:srgbClr val="C00000"/>
            </a:solidFill>
          </a:ln>
        </p:spPr>
      </p:pic>
    </p:spTree>
    <p:extLst>
      <p:ext uri="{BB962C8B-B14F-4D97-AF65-F5344CB8AC3E}">
        <p14:creationId xmlns:p14="http://schemas.microsoft.com/office/powerpoint/2010/main" val="1509089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255</Words>
  <Application>Microsoft Office PowerPoint</Application>
  <PresentationFormat>Widescreen</PresentationFormat>
  <Paragraphs>29</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Lato</vt:lpstr>
      <vt:lpstr>Wingdings</vt:lpstr>
      <vt:lpstr>Office Theme</vt:lpstr>
      <vt:lpstr>PowerPoint Presentation</vt:lpstr>
      <vt:lpstr>PowerPoint Presentation</vt:lpstr>
      <vt:lpstr>A recent patient support network post  A women living with cervical cancer, location unknown </vt:lpstr>
      <vt:lpstr>An abstract from Evelyne's story, Kenya</vt:lpstr>
      <vt:lpstr>Useful factsheet and infographics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Torode</dc:creator>
  <cp:lastModifiedBy>Julie Torode</cp:lastModifiedBy>
  <cp:revision>14</cp:revision>
  <dcterms:created xsi:type="dcterms:W3CDTF">2019-03-08T20:26:08Z</dcterms:created>
  <dcterms:modified xsi:type="dcterms:W3CDTF">2019-03-11T09:53:05Z</dcterms:modified>
</cp:coreProperties>
</file>